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60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wtham Prasad" userId="00b63c5f-492c-4b32-8038-67bad630dd13" providerId="ADAL" clId="{FE3DE0AF-920A-481D-BA85-9FEFE0B1375E}"/>
    <pc:docChg chg="modSld">
      <pc:chgData name="Gowtham Prasad" userId="00b63c5f-492c-4b32-8038-67bad630dd13" providerId="ADAL" clId="{FE3DE0AF-920A-481D-BA85-9FEFE0B1375E}" dt="2025-03-30T15:59:33.744" v="0" actId="1076"/>
      <pc:docMkLst>
        <pc:docMk/>
      </pc:docMkLst>
      <pc:sldChg chg="modSp mod">
        <pc:chgData name="Gowtham Prasad" userId="00b63c5f-492c-4b32-8038-67bad630dd13" providerId="ADAL" clId="{FE3DE0AF-920A-481D-BA85-9FEFE0B1375E}" dt="2025-03-30T15:59:33.744" v="0" actId="1076"/>
        <pc:sldMkLst>
          <pc:docMk/>
          <pc:sldMk cId="0" sldId="257"/>
        </pc:sldMkLst>
        <pc:spChg chg="mod">
          <ac:chgData name="Gowtham Prasad" userId="00b63c5f-492c-4b32-8038-67bad630dd13" providerId="ADAL" clId="{FE3DE0AF-920A-481D-BA85-9FEFE0B1375E}" dt="2025-03-30T15:59:33.744" v="0" actId="1076"/>
          <ac:spMkLst>
            <pc:docMk/>
            <pc:sldMk cId="0" sldId="257"/>
            <ac:spMk id="11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63c70cc6a_2_47:notes"/>
          <p:cNvSpPr txBox="1">
            <a:spLocks noGrp="1"/>
          </p:cNvSpPr>
          <p:nvPr>
            <p:ph type="body" idx="1"/>
          </p:nvPr>
        </p:nvSpPr>
        <p:spPr>
          <a:xfrm>
            <a:off x="685187" y="4400376"/>
            <a:ext cx="5487600" cy="3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88525" rIns="88525" bIns="88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Southern Company's telecommunications team handles complex tasks across diverse domains, including microwave/RF backhaul, fiber optics, DWDM, MPLS networks, and more. To optimize productivity and resource allocation, we must effectively utilize work management data for actionable insights.</a:t>
            </a:r>
            <a:endParaRPr/>
          </a:p>
        </p:txBody>
      </p:sp>
      <p:sp>
        <p:nvSpPr>
          <p:cNvPr id="99" name="Google Shape;99;g3463c70cc6a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713" y="1142614"/>
            <a:ext cx="5438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63c70cc6a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63c70cc6a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63c70cc6a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63c70cc6a_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63c70cc6a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63c70cc6a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63c70cc6a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3463c70cc6a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640c3631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34640c3631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640c3631d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34640c3631d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640c3631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34640c3631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63c70cc6a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463c70cc6a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63c70cc6a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3463c70cc6a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63c70cc6a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3463c70cc6a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63c70cc6a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3463c70cc6a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63c70cc6a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3463c70cc6a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58" name="Google Shape;58;p14"/>
          <p:cNvCxnSpPr/>
          <p:nvPr/>
        </p:nvCxnSpPr>
        <p:spPr>
          <a:xfrm>
            <a:off x="628650" y="1131245"/>
            <a:ext cx="921900" cy="0"/>
          </a:xfrm>
          <a:prstGeom prst="straightConnector1">
            <a:avLst/>
          </a:prstGeom>
          <a:noFill/>
          <a:ln w="57150" cap="flat" cmpd="sng">
            <a:solidFill>
              <a:srgbClr val="A3203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457950" y="47350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4500"/>
              <a:buFont typeface="Verdana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4500"/>
              <a:buFont typeface="Verdana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400"/>
              <a:buFont typeface="Verdana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400"/>
              <a:buFont typeface="Verdana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title"/>
          </p:nvPr>
        </p:nvSpPr>
        <p:spPr>
          <a:xfrm rot="5400000">
            <a:off x="5350051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 rot="5400000">
            <a:off x="134947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Verdana"/>
              <a:buNone/>
              <a:defRPr sz="1800" b="1" i="0" u="none" strike="noStrike" cap="none">
                <a:solidFill>
                  <a:srgbClr val="75757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-198783" y="4745696"/>
            <a:ext cx="9780000" cy="253500"/>
          </a:xfrm>
          <a:prstGeom prst="rect">
            <a:avLst/>
          </a:prstGeom>
          <a:solidFill>
            <a:srgbClr val="A32035"/>
          </a:solidFill>
          <a:ln w="12700" cap="flat" cmpd="sng">
            <a:solidFill>
              <a:srgbClr val="6C0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734474" y="186774"/>
            <a:ext cx="2210651" cy="603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/>
          <p:nvPr/>
        </p:nvSpPr>
        <p:spPr>
          <a:xfrm>
            <a:off x="-329911" y="3736575"/>
            <a:ext cx="9803700" cy="1021800"/>
          </a:xfrm>
          <a:prstGeom prst="roundRect">
            <a:avLst>
              <a:gd name="adj" fmla="val 16667"/>
            </a:avLst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870897" y="4169321"/>
            <a:ext cx="7402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 b="1">
                <a:solidFill>
                  <a:srgbClr val="3A3A3A"/>
                </a:solidFill>
                <a:latin typeface="Verdana"/>
                <a:ea typeface="Verdana"/>
                <a:cs typeface="Verdana"/>
                <a:sym typeface="Verdana"/>
              </a:rPr>
              <a:t>UA Innovate: Data Analysis</a:t>
            </a:r>
            <a:endParaRPr sz="2700" b="0" i="0" u="none" strike="noStrike" cap="none">
              <a:solidFill>
                <a:srgbClr val="3A3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5" descr="A picture containing text,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0197" y="3374770"/>
            <a:ext cx="723605" cy="72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8020" y="4829241"/>
            <a:ext cx="2727960" cy="1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solidFill>
                  <a:schemeClr val="dk1"/>
                </a:solidFill>
              </a:rPr>
              <a:t>How does utilization affect CRQ completion time?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173" name="Google Shape;173;p34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2809500" cy="316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5864" algn="l" rtl="0">
              <a:spcBef>
                <a:spcPts val="800"/>
              </a:spcBef>
              <a:spcAft>
                <a:spcPts val="0"/>
              </a:spcAft>
              <a:buSzPts val="1374"/>
              <a:buChar char="•"/>
            </a:pPr>
            <a:r>
              <a:rPr lang="en-GB" sz="1374"/>
              <a:t>compares each team’s utilization against their average task completion time, highlighting which teams are stretched thin (high utilization and longer durations) versus those with capacity.</a:t>
            </a:r>
            <a:endParaRPr sz="1374"/>
          </a:p>
          <a:p>
            <a:pPr marL="457200" lvl="0" indent="-315864" algn="l" rtl="0">
              <a:spcBef>
                <a:spcPts val="0"/>
              </a:spcBef>
              <a:spcAft>
                <a:spcPts val="0"/>
              </a:spcAft>
              <a:buSzPts val="1374"/>
              <a:buChar char="•"/>
            </a:pPr>
            <a:r>
              <a:rPr lang="en-GB" sz="1374"/>
              <a:t>enables leaders to spot differences in efficiency and workload fluctuations that inform project prioritization and staffing adjustments</a:t>
            </a:r>
            <a:endParaRPr sz="1374"/>
          </a:p>
        </p:txBody>
      </p:sp>
      <p:pic>
        <p:nvPicPr>
          <p:cNvPr id="174" name="Google Shape;174;p34" title="utilization_vs_cqr_ti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00" y="977825"/>
            <a:ext cx="5541125" cy="33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title"/>
          </p:nvPr>
        </p:nvSpPr>
        <p:spPr>
          <a:xfrm>
            <a:off x="628650" y="273850"/>
            <a:ext cx="58851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solidFill>
                  <a:schemeClr val="dk1"/>
                </a:solidFill>
              </a:rPr>
              <a:t>How can we help leaders plan and prioritize projects based on workload?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1"/>
          </p:nvPr>
        </p:nvSpPr>
        <p:spPr>
          <a:xfrm>
            <a:off x="628650" y="1446550"/>
            <a:ext cx="2162700" cy="308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Reveals seasonal peaks and increasing demand to inform project scheduling.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Guides prioritization and staffing decisions by aligning projects with current and predicted team workload.</a:t>
            </a:r>
            <a:endParaRPr sz="15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181" name="Google Shape;181;p35" title="workload per team over ti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350" y="1268050"/>
            <a:ext cx="6352651" cy="33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235425" y="273850"/>
            <a:ext cx="4539000" cy="54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0">
                <a:solidFill>
                  <a:schemeClr val="dk1"/>
                </a:solidFill>
              </a:rPr>
              <a:t>Weighted Utilization</a:t>
            </a:r>
            <a:endParaRPr sz="2200" b="0">
              <a:solidFill>
                <a:schemeClr val="dk1"/>
              </a:solidFill>
            </a:endParaRPr>
          </a:p>
        </p:txBody>
      </p:sp>
      <p:sp>
        <p:nvSpPr>
          <p:cNvPr id="187" name="Google Shape;187;p36"/>
          <p:cNvSpPr txBox="1">
            <a:spLocks noGrp="1"/>
          </p:cNvSpPr>
          <p:nvPr>
            <p:ph type="body" idx="1"/>
          </p:nvPr>
        </p:nvSpPr>
        <p:spPr>
          <a:xfrm>
            <a:off x="235425" y="1319275"/>
            <a:ext cx="3499800" cy="314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Highlights overutilized teams (weighted utilization &gt;100%) to guide strategic reallocation and project prioritization.</a:t>
            </a:r>
            <a:endParaRPr sz="140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Adjusts raw hours by task impact, revealing the true burden on each department relative to their staffing capacity.</a:t>
            </a:r>
            <a:endParaRPr sz="1400"/>
          </a:p>
        </p:txBody>
      </p:sp>
      <p:pic>
        <p:nvPicPr>
          <p:cNvPr id="188" name="Google Shape;188;p36" title="weighted_utiliz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225" y="937500"/>
            <a:ext cx="5408776" cy="353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/>
        </p:nvSpPr>
        <p:spPr>
          <a:xfrm>
            <a:off x="3361150" y="2005900"/>
            <a:ext cx="3436200" cy="1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Questions?</a:t>
            </a:r>
            <a:endParaRPr sz="30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/>
        </p:nvSpPr>
        <p:spPr>
          <a:xfrm>
            <a:off x="462650" y="213525"/>
            <a:ext cx="60186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546400" y="391450"/>
            <a:ext cx="60186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Case Volume by Quarter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5380800" y="883575"/>
            <a:ext cx="3978000" cy="4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Char char="●"/>
            </a:pPr>
            <a:r>
              <a:rPr lang="en-GB" sz="1200" dirty="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Understanding Productivity:</a:t>
            </a:r>
            <a:endParaRPr sz="1200" dirty="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GB" sz="1200" dirty="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Track periods of high and low CRQ volumes to optimize resource allocation</a:t>
            </a:r>
            <a:endParaRPr sz="1200" dirty="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GB" sz="1200" dirty="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Compare actual CRQ volumes against mean and median values to assess consistency</a:t>
            </a:r>
            <a:endParaRPr sz="1200" dirty="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Char char="●"/>
            </a:pPr>
            <a:r>
              <a:rPr lang="en-GB" sz="1200" dirty="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Why These Metrics Are Needed for Southern Company:</a:t>
            </a:r>
            <a:endParaRPr sz="1200" dirty="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GB" sz="1200" dirty="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Helps Southern Company allocate resources more effectively during peak times and implement process improvements during low productivity periods</a:t>
            </a:r>
            <a:endParaRPr sz="1200" dirty="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GB" sz="1200" dirty="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Provides benchmarks for evaluating performance and identifying areas for improvement, supporting continuous enhancement of operations</a:t>
            </a:r>
            <a:endParaRPr sz="1200" dirty="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4850"/>
            <a:ext cx="5407825" cy="26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/>
        </p:nvSpPr>
        <p:spPr>
          <a:xfrm>
            <a:off x="462650" y="213525"/>
            <a:ext cx="60186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546400" y="391450"/>
            <a:ext cx="6018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Top 10 Product Categories by Count in Q1 2023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4934550" y="793200"/>
            <a:ext cx="4283400" cy="36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The graph categorizes the top 10 product types by counts of CQR (change</a:t>
            </a: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 request queries)</a:t>
            </a:r>
            <a:r>
              <a:rPr lang="en-GB" sz="1200">
                <a:solidFill>
                  <a:schemeClr val="dk1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, Upgrades, Repairs, and Installations in Q1 2023</a:t>
            </a:r>
            <a:endParaRPr sz="1200">
              <a:solidFill>
                <a:schemeClr val="dk1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Tracking Upgrade Count and Install Count highlights areas where new technologies or systems are being deployed.</a:t>
            </a:r>
            <a:endParaRPr sz="1200">
              <a:solidFill>
                <a:schemeClr val="dk1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-GB" sz="1200">
                <a:solidFill>
                  <a:schemeClr val="dk1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This data helps identify if specific equipment types are prone to failure, impacting reliability of Southern Company's critical infrastructure (AMI, LINC, etc.)</a:t>
            </a:r>
            <a:endParaRPr sz="1200">
              <a:solidFill>
                <a:schemeClr val="dk1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-GB" sz="1200">
                <a:solidFill>
                  <a:schemeClr val="dk1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High CQR volume might indicate process inefficiencies in change requests that need streamlining</a:t>
            </a:r>
            <a:endParaRPr sz="1200">
              <a:solidFill>
                <a:schemeClr val="dk1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high upgrade count in "Optical Transport Equipment" suggests significant system changes requiring careful planning</a:t>
            </a:r>
            <a:endParaRPr sz="1200">
              <a:solidFill>
                <a:schemeClr val="dk1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0" y="1422125"/>
            <a:ext cx="5195326" cy="25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/>
        </p:nvSpPr>
        <p:spPr>
          <a:xfrm>
            <a:off x="462650" y="213525"/>
            <a:ext cx="60186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546400" y="391450"/>
            <a:ext cx="60186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Top 10 Product Categories by Count in Q4 2023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5240050" y="793200"/>
            <a:ext cx="3978000" cy="4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Highlights the volume of CRQs (change request queries) across different product categories in Q4 2023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High CRQ volume in areas like "DC Backup System," "Optical Transport Equipment," and "Fiber Optic Transport" suggests potential bottlenecks or areas needing attention. Understanding this distribution allows targeted improvements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AutoNum type="alphaLcPeriod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 large increase in CRQs related to "Microwave TX/RX (Licensed)" after a frequency change suggests potential interference or configuration problems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AutoNum type="alphaLcPeriod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 surge in "Fiber Optic Transport" CRQs after a network upgrade may indicate compatibility issues or installation errors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4850"/>
            <a:ext cx="5210751" cy="25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/>
        </p:nvSpPr>
        <p:spPr>
          <a:xfrm>
            <a:off x="444700" y="475500"/>
            <a:ext cx="54768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Workload Distribution </a:t>
            </a:r>
            <a:r>
              <a:rPr lang="en-GB" sz="21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by CustomerDept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-57775" y="1232025"/>
            <a:ext cx="672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200" b="1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-GB" sz="1200">
                <a:solidFill>
                  <a:srgbClr val="242424"/>
                </a:solidFill>
                <a:latin typeface="Roboto"/>
                <a:ea typeface="Roboto"/>
                <a:cs typeface="Roboto"/>
                <a:sym typeface="Roboto"/>
              </a:rPr>
              <a:t> Understand how tasks are distributed among employees and departments.</a:t>
            </a:r>
            <a:endParaRPr sz="1200"/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07" y="1609138"/>
            <a:ext cx="6085667" cy="31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6614500" y="1658375"/>
            <a:ext cx="2318400" cy="30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150" b="1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Why It's Needed:</a:t>
            </a:r>
            <a:endParaRPr sz="1150" b="1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47700" lvl="0" indent="-30162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42424"/>
              </a:buClr>
              <a:buSzPts val="1150"/>
              <a:buFont typeface="Roboto"/>
              <a:buChar char="●"/>
            </a:pPr>
            <a:r>
              <a:rPr lang="en-GB" sz="115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Resource Allocation: Identify departments needing more resources.</a:t>
            </a:r>
            <a:endParaRPr sz="115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477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150"/>
              <a:buFont typeface="Roboto"/>
              <a:buChar char="●"/>
            </a:pPr>
            <a:r>
              <a:rPr lang="en-GB" sz="115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Efficiency Improvement: Plan and distribute tasks better.</a:t>
            </a:r>
            <a:endParaRPr sz="115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477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150"/>
              <a:buFont typeface="Roboto"/>
              <a:buChar char="●"/>
            </a:pPr>
            <a:r>
              <a:rPr lang="en-GB" sz="115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Balanced Workload: Prevent departments from being overwhelmed.</a:t>
            </a:r>
            <a:endParaRPr sz="115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521675" y="406450"/>
            <a:ext cx="54768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Employee Resource Utilization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521675" y="1383325"/>
            <a:ext cx="24111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How It Works: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360000" lvl="0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Calculated  total time spent on tasks by each CustomerDept.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360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Defined total available time ( 20 working days x 8 hours/day).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Why It's Needed:</a:t>
            </a:r>
            <a:endParaRPr sz="1200" b="1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360000" lvl="0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Identify Bottlenecks: Detect departments with high utilization rates.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3600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Aid in planning and prioritizing tasks based on workload.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5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30"/>
          <p:cNvSpPr txBox="1"/>
          <p:nvPr/>
        </p:nvSpPr>
        <p:spPr>
          <a:xfrm>
            <a:off x="471875" y="1135375"/>
            <a:ext cx="8672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Purpose:</a:t>
            </a: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Measure how efficiently employees are using their available time.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900" y="1460875"/>
            <a:ext cx="6056499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/>
        </p:nvSpPr>
        <p:spPr>
          <a:xfrm>
            <a:off x="462650" y="213525"/>
            <a:ext cx="60186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" name="Google Shape;150;p31"/>
          <p:cNvSpPr txBox="1"/>
          <p:nvPr/>
        </p:nvSpPr>
        <p:spPr>
          <a:xfrm>
            <a:off x="546400" y="391450"/>
            <a:ext cx="60186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you need to backfill an employee?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00" y="1312450"/>
            <a:ext cx="3359900" cy="33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/>
          <p:nvPr/>
        </p:nvSpPr>
        <p:spPr>
          <a:xfrm>
            <a:off x="4751300" y="1161675"/>
            <a:ext cx="3978000" cy="3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How do we determine this?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Calculate Workload and Utilization: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AutoNum type="alphaLcPeriod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Workload: Count the number of tasks assigned to each employee.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AutoNum type="alphaLcPeriod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Utilization: Calculate the total hours spent on tasks divided by the total available working hours.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Set Thresholds: Calculated thresholds for workload (48.70) and utilization (1.75)  that indicate when an Company Department  is overburdened.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Determine Backfill Need: Compare each department workload and utilization against the thresholds. If either exceeds the threshold, a backfill is needed.</a:t>
            </a:r>
            <a:endParaRPr sz="120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463950" y="1811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100" b="0">
                <a:solidFill>
                  <a:schemeClr val="dk1"/>
                </a:solidFill>
              </a:rPr>
              <a:t>Automated Predictive Analysis</a:t>
            </a:r>
            <a:endParaRPr sz="2100" b="0">
              <a:solidFill>
                <a:schemeClr val="dk1"/>
              </a:solidFill>
            </a:endParaRPr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125" y="1332150"/>
            <a:ext cx="6222298" cy="268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 txBox="1"/>
          <p:nvPr/>
        </p:nvSpPr>
        <p:spPr>
          <a:xfrm>
            <a:off x="463950" y="1293625"/>
            <a:ext cx="2425500" cy="32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 b="1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Benefits of Automation:</a:t>
            </a:r>
            <a:endParaRPr sz="1250" b="1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47700" lvl="0" indent="-30797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42424"/>
              </a:buClr>
              <a:buSzPts val="1250"/>
              <a:buFont typeface="Roboto"/>
              <a:buChar char="●"/>
            </a:pPr>
            <a:r>
              <a:rPr lang="en-GB" sz="125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Improved efficiency and accuracy.</a:t>
            </a:r>
            <a:endParaRPr sz="125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477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50"/>
              <a:buFont typeface="Roboto"/>
              <a:buChar char="●"/>
            </a:pPr>
            <a:r>
              <a:rPr lang="en-GB" sz="125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Time-saving by reducing manual tasks.</a:t>
            </a:r>
            <a:endParaRPr sz="125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477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50"/>
              <a:buFont typeface="Roboto"/>
              <a:buChar char="●"/>
            </a:pPr>
            <a:r>
              <a:rPr lang="en-GB" sz="1250">
                <a:solidFill>
                  <a:srgbClr val="242424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Consistent and repeatable results.</a:t>
            </a:r>
            <a:endParaRPr sz="1250">
              <a:solidFill>
                <a:srgbClr val="242424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/>
        </p:nvSpPr>
        <p:spPr>
          <a:xfrm>
            <a:off x="436925" y="269375"/>
            <a:ext cx="60345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Determining if our teams are right-sized 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33"/>
          <p:cNvSpPr txBox="1"/>
          <p:nvPr/>
        </p:nvSpPr>
        <p:spPr>
          <a:xfrm>
            <a:off x="373300" y="1467750"/>
            <a:ext cx="8409900" cy="3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6" name="Google Shape;166;p33" title="utilization_rat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325" y="1022375"/>
            <a:ext cx="6395349" cy="3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3"/>
          <p:cNvSpPr txBox="1"/>
          <p:nvPr/>
        </p:nvSpPr>
        <p:spPr>
          <a:xfrm>
            <a:off x="140000" y="1510175"/>
            <a:ext cx="2577000" cy="26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Utilization Ratio: Ratio between total actual hours worked on CRQ/ total possible hours based on 40-hr work week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●"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reveals whether a team is operating near or above capacity, indicating if it is understaffed or has spare capacity.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UA Theme Color 1">
      <a:dk1>
        <a:srgbClr val="000000"/>
      </a:dk1>
      <a:lt1>
        <a:srgbClr val="FFFFFF"/>
      </a:lt1>
      <a:dk2>
        <a:srgbClr val="990000"/>
      </a:dk2>
      <a:lt2>
        <a:srgbClr val="EAEAEA"/>
      </a:lt2>
      <a:accent1>
        <a:srgbClr val="A32035"/>
      </a:accent1>
      <a:accent2>
        <a:srgbClr val="D00001"/>
      </a:accent2>
      <a:accent3>
        <a:srgbClr val="FF0002"/>
      </a:accent3>
      <a:accent4>
        <a:srgbClr val="FF5959"/>
      </a:accent4>
      <a:accent5>
        <a:srgbClr val="FF8074"/>
      </a:accent5>
      <a:accent6>
        <a:srgbClr val="FFA087"/>
      </a:accent6>
      <a:hlink>
        <a:srgbClr val="A9A9A9"/>
      </a:hlink>
      <a:folHlink>
        <a:srgbClr val="D5D5D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On-screen Show (16:9)</PresentationFormat>
  <Paragraphs>60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Verdana</vt:lpstr>
      <vt:lpstr>Roboto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Automated Predictive Analysis</vt:lpstr>
      <vt:lpstr>PowerPoint Presentation</vt:lpstr>
      <vt:lpstr>How does utilization affect CRQ completion time?</vt:lpstr>
      <vt:lpstr>How can we help leaders plan and prioritize projects based on workload?</vt:lpstr>
      <vt:lpstr>Weighted Utilization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Gowtham Prasad</cp:lastModifiedBy>
  <cp:revision>1</cp:revision>
  <dcterms:modified xsi:type="dcterms:W3CDTF">2025-03-30T15:59:43Z</dcterms:modified>
</cp:coreProperties>
</file>